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4686" autoAdjust="0"/>
  </p:normalViewPr>
  <p:slideViewPr>
    <p:cSldViewPr snapToGrid="0">
      <p:cViewPr varScale="1">
        <p:scale>
          <a:sx n="54" d="100"/>
          <a:sy n="54" d="100"/>
        </p:scale>
        <p:origin x="-1320"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FA0C73-3B04-4FFD-9CC0-9A439FE5F364}" type="datetimeFigureOut">
              <a:rPr lang="en-US" smtClean="0"/>
              <a:pPr/>
              <a:t>4/23/2020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07C390-7903-4844-9345-FFD26E7F148D}" type="slidenum">
              <a:rPr lang="en-US" smtClean="0"/>
              <a:pPr/>
              <a:t>‹#›</a:t>
            </a:fld>
            <a:endParaRPr lang="en-US" dirty="0"/>
          </a:p>
        </p:txBody>
      </p:sp>
    </p:spTree>
    <p:extLst>
      <p:ext uri="{BB962C8B-B14F-4D97-AF65-F5344CB8AC3E}">
        <p14:creationId xmlns="" xmlns:p14="http://schemas.microsoft.com/office/powerpoint/2010/main" val="3009000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ethical issue on the topic "A company uses patient DNA for research without the patient’s knowledge or consent” concluded</a:t>
            </a:r>
            <a:r>
              <a:rPr lang="en-US" sz="1200" kern="1200" baseline="0" dirty="0" smtClean="0">
                <a:solidFill>
                  <a:schemeClr val="tx1"/>
                </a:solidFill>
                <a:effectLst/>
                <a:latin typeface="+mn-lt"/>
                <a:ea typeface="+mn-ea"/>
                <a:cs typeface="+mn-cs"/>
              </a:rPr>
              <a:t> that ethical decision making is required in healthcare practices</a:t>
            </a:r>
            <a:r>
              <a:rPr lang="en-US" sz="1200" kern="1200" dirty="0" smtClean="0">
                <a:solidFill>
                  <a:schemeClr val="tx1"/>
                </a:solidFill>
                <a:effectLst/>
                <a:latin typeface="+mn-lt"/>
                <a:ea typeface="+mn-ea"/>
                <a:cs typeface="+mn-cs"/>
              </a:rPr>
              <a:t>. Interviewed respondents, as well as the previous research, suggested that legal consent is required to ensure the protection of the patient's interests (McGuire &amp; Beskow, 2010). Health care providers should be aware of the fact that patient DNA needed for research is assessed as private information. This topic raises ethical issues since patients interests in confidentiality and privacy ought not to be violated (McGuire &amp; Beskow, 2010). Data collection sources suggested that healthcare providers should always perform DNA related practices and test after seeking advice from a patient.      </a:t>
            </a:r>
          </a:p>
          <a:p>
            <a:endParaRPr lang="en-US" dirty="0"/>
          </a:p>
        </p:txBody>
      </p:sp>
      <p:sp>
        <p:nvSpPr>
          <p:cNvPr id="4" name="Slide Number Placeholder 3"/>
          <p:cNvSpPr>
            <a:spLocks noGrp="1"/>
          </p:cNvSpPr>
          <p:nvPr>
            <p:ph type="sldNum" sz="quarter" idx="10"/>
          </p:nvPr>
        </p:nvSpPr>
        <p:spPr/>
        <p:txBody>
          <a:bodyPr/>
          <a:lstStyle/>
          <a:p>
            <a:fld id="{E507C390-7903-4844-9345-FFD26E7F148D}" type="slidenum">
              <a:rPr lang="en-US" smtClean="0"/>
              <a:pPr/>
              <a:t>2</a:t>
            </a:fld>
            <a:endParaRPr lang="en-US" dirty="0"/>
          </a:p>
        </p:txBody>
      </p:sp>
    </p:spTree>
    <p:extLst>
      <p:ext uri="{BB962C8B-B14F-4D97-AF65-F5344CB8AC3E}">
        <p14:creationId xmlns="" xmlns:p14="http://schemas.microsoft.com/office/powerpoint/2010/main" val="2307041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Furthermore, the data collected confirmed that confidentiality is crucial aspect among care researcher’s code of conduct. Health care researcher’s practices are controlled by individual legislatures that dictate the need for ethical decision making (McGuire &amp; Beskow, 2010). There exists some exceptional where health care researcher has the right to examine a patient's DNA sample without informed consent or even against the wishes of the patient. In such circumstances, there is a need to justify the decisions made (McGuire &amp; Beskow, 2010). The data collected wrapped up that the right to privacy through confidentiality in health care research cannot be assessed as absolute (McGuire &amp; Beskow, 2010). Besides, it is, however, worth noting that the use of DNA for research without the patient’s knowledge or consent, in justified circumstances, is allowed. </a:t>
            </a:r>
          </a:p>
          <a:p>
            <a:endParaRPr lang="en-US" dirty="0"/>
          </a:p>
        </p:txBody>
      </p:sp>
      <p:sp>
        <p:nvSpPr>
          <p:cNvPr id="4" name="Slide Number Placeholder 3"/>
          <p:cNvSpPr>
            <a:spLocks noGrp="1"/>
          </p:cNvSpPr>
          <p:nvPr>
            <p:ph type="sldNum" sz="quarter" idx="10"/>
          </p:nvPr>
        </p:nvSpPr>
        <p:spPr/>
        <p:txBody>
          <a:bodyPr/>
          <a:lstStyle/>
          <a:p>
            <a:fld id="{E507C390-7903-4844-9345-FFD26E7F148D}" type="slidenum">
              <a:rPr lang="en-US" smtClean="0"/>
              <a:pPr/>
              <a:t>3</a:t>
            </a:fld>
            <a:endParaRPr lang="en-US" dirty="0"/>
          </a:p>
        </p:txBody>
      </p:sp>
    </p:spTree>
    <p:extLst>
      <p:ext uri="{BB962C8B-B14F-4D97-AF65-F5344CB8AC3E}">
        <p14:creationId xmlns="" xmlns:p14="http://schemas.microsoft.com/office/powerpoint/2010/main" val="843307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findings of the research, attaining informed consent is a vital part of ethics utilization in health care research practices. The selected ethical scenario puts more concerns on the significant aspects based on the use of ethical principles in health care research practice (McGuire &amp; Beskow, 2010). The above provisions bring forth various illustration related conduction of health care research based on patients’ confidential information. There may be some obstacles experienced while acquiring informed consent (McGuire &amp; Beskow, 2010). However, such challenges should be resolved with the help of informed ethical decision making devoid of infringing on confidentiality and privacy rights of the patient. Overall, informed consent should be taken as a key requirement across all health care research to uphold privacy and confidentiality.</a:t>
            </a:r>
          </a:p>
          <a:p>
            <a:endParaRPr lang="en-US" dirty="0"/>
          </a:p>
        </p:txBody>
      </p:sp>
      <p:sp>
        <p:nvSpPr>
          <p:cNvPr id="4" name="Slide Number Placeholder 3"/>
          <p:cNvSpPr>
            <a:spLocks noGrp="1"/>
          </p:cNvSpPr>
          <p:nvPr>
            <p:ph type="sldNum" sz="quarter" idx="10"/>
          </p:nvPr>
        </p:nvSpPr>
        <p:spPr/>
        <p:txBody>
          <a:bodyPr/>
          <a:lstStyle/>
          <a:p>
            <a:fld id="{E507C390-7903-4844-9345-FFD26E7F148D}" type="slidenum">
              <a:rPr lang="en-US" smtClean="0"/>
              <a:pPr/>
              <a:t>4</a:t>
            </a:fld>
            <a:endParaRPr lang="en-US" dirty="0"/>
          </a:p>
        </p:txBody>
      </p:sp>
    </p:spTree>
    <p:extLst>
      <p:ext uri="{BB962C8B-B14F-4D97-AF65-F5344CB8AC3E}">
        <p14:creationId xmlns="" xmlns:p14="http://schemas.microsoft.com/office/powerpoint/2010/main" val="629640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90C163C9-B76E-4F18-93F2-102EB0820D30}" type="slidenum">
              <a:rPr lang="en-US" smtClean="0"/>
              <a:pPr/>
              <a:t>‹#›</a:t>
            </a:fld>
            <a:endParaRPr lang="en-US" dirty="0"/>
          </a:p>
        </p:txBody>
      </p:sp>
      <p:sp>
        <p:nvSpPr>
          <p:cNvPr id="8" name="Title 7"/>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5815584" y="1026373"/>
            <a:ext cx="609600" cy="441325"/>
          </a:xfrm>
        </p:spPr>
        <p:txBody>
          <a:bodyPr/>
          <a:lstStyle/>
          <a:p>
            <a:fld id="{90C163C9-B76E-4F18-93F2-102EB0820D30}" type="slidenum">
              <a:rPr lang="en-US" smtClean="0"/>
              <a:pPr/>
              <a:t>‹#›</a:t>
            </a:fld>
            <a:endParaRPr lang="en-US" dirty="0"/>
          </a:p>
        </p:txBody>
      </p:sp>
      <p:sp>
        <p:nvSpPr>
          <p:cNvPr id="8" name="Content Placeholder 7"/>
          <p:cNvSpPr>
            <a:spLocks noGrp="1"/>
          </p:cNvSpPr>
          <p:nvPr>
            <p:ph sz="quarter" idx="1"/>
          </p:nvPr>
        </p:nvSpPr>
        <p:spPr>
          <a:xfrm>
            <a:off x="402336" y="1527048"/>
            <a:ext cx="1133856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8" name="Straight Connector 7"/>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90C163C9-B76E-4F18-93F2-102EB0820D30}" type="slidenum">
              <a:rPr lang="en-US" smtClean="0"/>
              <a:pPr/>
              <a:t>‹#›</a:t>
            </a:fld>
            <a:endParaRPr lang="en-US" dirty="0"/>
          </a:p>
        </p:txBody>
      </p:sp>
      <p:sp>
        <p:nvSpPr>
          <p:cNvPr id="2" name="Title 1"/>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02336" y="228600"/>
            <a:ext cx="113792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7721600" y="6409944"/>
            <a:ext cx="4059936" cy="365760"/>
          </a:xfrm>
        </p:spPr>
        <p:txBody>
          <a:bodyPr/>
          <a:lstStyle/>
          <a:p>
            <a:fld id="{9515B93E-6117-4BD6-95B1-3AEED1F6F89F}" type="datetimeFigureOut">
              <a:rPr lang="en-US" smtClean="0"/>
              <a:pPr/>
              <a:t>4/23/2020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0C163C9-B76E-4F18-93F2-102EB0820D30}" type="slidenum">
              <a:rPr lang="en-US" smtClean="0"/>
              <a:pPr/>
              <a:t>‹#›</a:t>
            </a:fld>
            <a:endParaRPr lang="en-US" dirty="0"/>
          </a:p>
        </p:txBody>
      </p:sp>
      <p:sp>
        <p:nvSpPr>
          <p:cNvPr id="8" name="Straight Connector 7"/>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402336"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6400800" y="1371600"/>
            <a:ext cx="53848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8" name="Footer Placeholder 7"/>
          <p:cNvSpPr>
            <a:spLocks noGrp="1"/>
          </p:cNvSpPr>
          <p:nvPr>
            <p:ph type="ftr" sz="quarter" idx="11"/>
          </p:nvPr>
        </p:nvSpPr>
        <p:spPr>
          <a:xfrm>
            <a:off x="406400" y="6409944"/>
            <a:ext cx="4775200" cy="365760"/>
          </a:xfrm>
        </p:spPr>
        <p:txBody>
          <a:bodyPr/>
          <a:lstStyle/>
          <a:p>
            <a:endParaRPr lang="en-US" dirty="0"/>
          </a:p>
        </p:txBody>
      </p:sp>
      <p:sp>
        <p:nvSpPr>
          <p:cNvPr id="15" name="Straight Connector 14"/>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402336" y="2471383"/>
            <a:ext cx="5388864"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6400800" y="2471383"/>
            <a:ext cx="53848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5791200" y="1042417"/>
            <a:ext cx="609600" cy="441325"/>
          </a:xfrm>
        </p:spPr>
        <p:txBody>
          <a:bodyPr/>
          <a:lstStyle>
            <a:lvl1pPr algn="ctr">
              <a:defRPr/>
            </a:lvl1pPr>
          </a:lstStyle>
          <a:p>
            <a:fld id="{90C163C9-B76E-4F18-93F2-102EB0820D30}"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5791200" y="1036021"/>
            <a:ext cx="609600" cy="441325"/>
          </a:xfrm>
        </p:spPr>
        <p:txBody>
          <a:bodyPr/>
          <a:lstStyle/>
          <a:p>
            <a:fld id="{90C163C9-B76E-4F18-93F2-102EB0820D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5689600" y="6324600"/>
            <a:ext cx="812800" cy="441324"/>
          </a:xfrm>
        </p:spPr>
        <p:txBody>
          <a:bodyPr/>
          <a:lstStyle>
            <a:lvl1pPr>
              <a:defRPr>
                <a:solidFill>
                  <a:srgbClr val="FFFFFF"/>
                </a:solidFill>
              </a:defRPr>
            </a:lvl1pPr>
          </a:lstStyle>
          <a:p>
            <a:fld id="{90C163C9-B76E-4F18-93F2-102EB0820D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4165600" y="685800"/>
            <a:ext cx="75184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90C163C9-B76E-4F18-93F2-102EB0820D30}" type="slidenum">
              <a:rPr lang="en-US" smtClean="0"/>
              <a:pPr/>
              <a:t>‹#›</a:t>
            </a:fld>
            <a:endParaRPr lang="en-US" dirty="0"/>
          </a:p>
        </p:txBody>
      </p:sp>
      <p:sp>
        <p:nvSpPr>
          <p:cNvPr id="21" name="Rectangle 20"/>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6" name="Footer Placeholder 5"/>
          <p:cNvSpPr>
            <a:spLocks noGrp="1"/>
          </p:cNvSpPr>
          <p:nvPr>
            <p:ph type="ftr" sz="quarter" idx="11"/>
          </p:nvPr>
        </p:nvSpPr>
        <p:spPr>
          <a:xfrm>
            <a:off x="402336" y="6410848"/>
            <a:ext cx="451104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828800" y="312739"/>
            <a:ext cx="609600" cy="441325"/>
          </a:xfrm>
        </p:spPr>
        <p:txBody>
          <a:bodyPr/>
          <a:lstStyle/>
          <a:p>
            <a:fld id="{90C163C9-B76E-4F18-93F2-102EB0820D30}" type="slidenum">
              <a:rPr lang="en-US" smtClean="0"/>
              <a:pPr/>
              <a:t>‹#›</a:t>
            </a:fld>
            <a:endParaRPr lang="en-US" dirty="0"/>
          </a:p>
        </p:txBody>
      </p:sp>
      <p:sp>
        <p:nvSpPr>
          <p:cNvPr id="2" name="Title 1"/>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00500" y="609600"/>
            <a:ext cx="78232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7717536" y="6404984"/>
            <a:ext cx="4059936" cy="365760"/>
          </a:xfrm>
        </p:spPr>
        <p:txBody>
          <a:bodyPr/>
          <a:lstStyle/>
          <a:p>
            <a:fld id="{9515B93E-6117-4BD6-95B1-3AEED1F6F89F}" type="datetimeFigureOut">
              <a:rPr lang="en-US" smtClean="0"/>
              <a:pPr/>
              <a:t>4/23/2020</a:t>
            </a:fld>
            <a:endParaRPr lang="en-US" dirty="0"/>
          </a:p>
        </p:txBody>
      </p:sp>
      <p:sp>
        <p:nvSpPr>
          <p:cNvPr id="6" name="Footer Placeholder 5"/>
          <p:cNvSpPr>
            <a:spLocks noGrp="1"/>
          </p:cNvSpPr>
          <p:nvPr>
            <p:ph type="ftr" sz="quarter" idx="11"/>
          </p:nvPr>
        </p:nvSpPr>
        <p:spPr>
          <a:xfrm>
            <a:off x="402336" y="6410848"/>
            <a:ext cx="4779264"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C163C9-B76E-4F18-93F2-102EB0820D3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9221216" y="3009902"/>
            <a:ext cx="609600" cy="441325"/>
          </a:xfrm>
        </p:spPr>
        <p:txBody>
          <a:bodyPr/>
          <a:lstStyle/>
          <a:p>
            <a:fld id="{90C163C9-B76E-4F18-93F2-102EB0820D30}" type="slidenum">
              <a:rPr lang="en-US" smtClean="0"/>
              <a:pPr/>
              <a:t>‹#›</a:t>
            </a:fld>
            <a:endParaRPr lang="en-US" dirty="0"/>
          </a:p>
        </p:txBody>
      </p:sp>
      <p:sp>
        <p:nvSpPr>
          <p:cNvPr id="3" name="Vertical Text Placeholder 2"/>
          <p:cNvSpPr>
            <a:spLocks noGrp="1"/>
          </p:cNvSpPr>
          <p:nvPr>
            <p:ph type="body" orient="vert" idx="1"/>
          </p:nvPr>
        </p:nvSpPr>
        <p:spPr>
          <a:xfrm>
            <a:off x="406400" y="304800"/>
            <a:ext cx="87376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5B93E-6117-4BD6-95B1-3AEED1F6F89F}" type="datetimeFigureOut">
              <a:rPr lang="en-US" smtClean="0"/>
              <a:pPr/>
              <a:t>4/23/2020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9855200" y="304802"/>
            <a:ext cx="19304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9515B93E-6117-4BD6-95B1-3AEED1F6F89F}" type="datetimeFigureOut">
              <a:rPr lang="en-US" smtClean="0"/>
              <a:pPr/>
              <a:t>4/23/2020</a:t>
            </a:fld>
            <a:endParaRPr lang="en-US" dirty="0"/>
          </a:p>
        </p:txBody>
      </p:sp>
      <p:sp>
        <p:nvSpPr>
          <p:cNvPr id="3" name="Footer Placeholder 2"/>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0C163C9-B76E-4F18-93F2-102EB0820D30}" type="slidenum">
              <a:rPr lang="en-US" smtClean="0"/>
              <a:pPr/>
              <a:t>‹#›</a:t>
            </a:fld>
            <a:endParaRPr lang="en-US" dirty="0"/>
          </a:p>
        </p:txBody>
      </p:sp>
      <p:sp>
        <p:nvSpPr>
          <p:cNvPr id="22" name="Title Placeholder 21"/>
          <p:cNvSpPr>
            <a:spLocks noGrp="1"/>
          </p:cNvSpPr>
          <p:nvPr>
            <p:ph type="title"/>
          </p:nvPr>
        </p:nvSpPr>
        <p:spPr>
          <a:xfrm>
            <a:off x="402336" y="228600"/>
            <a:ext cx="113792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US" sz="3600" dirty="0"/>
              <a:t>A C</a:t>
            </a:r>
            <a:r>
              <a:rPr lang="en-US" sz="3600" dirty="0" smtClean="0"/>
              <a:t>ompany </a:t>
            </a:r>
            <a:r>
              <a:rPr lang="en-US" sz="3600" dirty="0"/>
              <a:t>uses </a:t>
            </a:r>
            <a:r>
              <a:rPr lang="en-US" sz="3600" dirty="0" smtClean="0"/>
              <a:t>Patient </a:t>
            </a:r>
            <a:r>
              <a:rPr lang="en-US" sz="3600" dirty="0"/>
              <a:t>DNA for </a:t>
            </a:r>
            <a:r>
              <a:rPr lang="en-US" sz="3600" dirty="0" smtClean="0"/>
              <a:t>Research </a:t>
            </a:r>
            <a:r>
              <a:rPr lang="en-US" sz="3600" dirty="0"/>
              <a:t>without the </a:t>
            </a:r>
            <a:r>
              <a:rPr lang="en-US" sz="3600" dirty="0" smtClean="0"/>
              <a:t>Patient’s Knowledge </a:t>
            </a:r>
            <a:r>
              <a:rPr lang="en-US" sz="3600" dirty="0"/>
              <a:t>or </a:t>
            </a:r>
            <a:r>
              <a:rPr lang="en-US" sz="3600" dirty="0" smtClean="0"/>
              <a:t>Consent</a:t>
            </a:r>
            <a:endParaRPr lang="en-US" sz="3600" dirty="0"/>
          </a:p>
        </p:txBody>
      </p:sp>
      <p:sp>
        <p:nvSpPr>
          <p:cNvPr id="2" name="Title 1"/>
          <p:cNvSpPr>
            <a:spLocks noGrp="1"/>
          </p:cNvSpPr>
          <p:nvPr>
            <p:ph type="ctrTitle"/>
          </p:nvPr>
        </p:nvSpPr>
        <p:spPr>
          <a:xfrm>
            <a:off x="1524000" y="1122364"/>
            <a:ext cx="9144000" cy="1216391"/>
          </a:xfrm>
        </p:spPr>
        <p:txBody>
          <a:bodyPr>
            <a:normAutofit fontScale="90000"/>
          </a:bodyPr>
          <a:lstStyle/>
          <a:p>
            <a:r>
              <a:rPr lang="en-US" sz="4400" b="1" i="1" dirty="0" smtClean="0"/>
              <a:t>Ethical Issues in Healthcare Practices  </a:t>
            </a:r>
            <a:endParaRPr lang="en-US" sz="4400" b="1" i="1" dirty="0"/>
          </a:p>
        </p:txBody>
      </p:sp>
    </p:spTree>
    <p:extLst>
      <p:ext uri="{BB962C8B-B14F-4D97-AF65-F5344CB8AC3E}">
        <p14:creationId xmlns="" xmlns:p14="http://schemas.microsoft.com/office/powerpoint/2010/main" val="2467451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t>Legal consent considerations    </a:t>
            </a:r>
            <a:endParaRPr lang="en-US" sz="3600" b="1" dirty="0"/>
          </a:p>
        </p:txBody>
      </p:sp>
      <p:sp>
        <p:nvSpPr>
          <p:cNvPr id="3" name="Content Placeholder 2"/>
          <p:cNvSpPr>
            <a:spLocks noGrp="1"/>
          </p:cNvSpPr>
          <p:nvPr>
            <p:ph sz="quarter" idx="1"/>
          </p:nvPr>
        </p:nvSpPr>
        <p:spPr/>
        <p:txBody>
          <a:bodyPr/>
          <a:lstStyle/>
          <a:p>
            <a:r>
              <a:rPr lang="en-US" dirty="0" smtClean="0"/>
              <a:t>Ethical issues are considered in the research paper </a:t>
            </a:r>
          </a:p>
          <a:p>
            <a:r>
              <a:rPr lang="en-US" dirty="0"/>
              <a:t>legal consent is required to ensure the protection of the patient's interests </a:t>
            </a:r>
            <a:endParaRPr lang="en-US" dirty="0" smtClean="0"/>
          </a:p>
          <a:p>
            <a:r>
              <a:rPr lang="en-US" dirty="0" smtClean="0"/>
              <a:t> </a:t>
            </a:r>
            <a:r>
              <a:rPr lang="en-US" dirty="0"/>
              <a:t>Health care providers </a:t>
            </a:r>
            <a:r>
              <a:rPr lang="en-US" dirty="0" smtClean="0"/>
              <a:t>should consider consent to access patient’s private information</a:t>
            </a:r>
          </a:p>
          <a:p>
            <a:r>
              <a:rPr lang="en-US" dirty="0" smtClean="0"/>
              <a:t>Patient’s confidentiality </a:t>
            </a:r>
            <a:r>
              <a:rPr lang="en-US" dirty="0"/>
              <a:t>and privacy ought not to be violated </a:t>
            </a:r>
            <a:endParaRPr lang="en-US" dirty="0" smtClean="0"/>
          </a:p>
          <a:p>
            <a:endParaRPr lang="en-US" dirty="0"/>
          </a:p>
        </p:txBody>
      </p:sp>
    </p:spTree>
    <p:extLst>
      <p:ext uri="{BB962C8B-B14F-4D97-AF65-F5344CB8AC3E}">
        <p14:creationId xmlns="" xmlns:p14="http://schemas.microsoft.com/office/powerpoint/2010/main" val="636071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t>Individual legislature considerations   </a:t>
            </a:r>
            <a:endParaRPr lang="en-US" sz="3600" b="1" dirty="0"/>
          </a:p>
        </p:txBody>
      </p:sp>
      <p:sp>
        <p:nvSpPr>
          <p:cNvPr id="3" name="Content Placeholder 2"/>
          <p:cNvSpPr>
            <a:spLocks noGrp="1"/>
          </p:cNvSpPr>
          <p:nvPr>
            <p:ph sz="quarter" idx="1"/>
          </p:nvPr>
        </p:nvSpPr>
        <p:spPr/>
        <p:txBody>
          <a:bodyPr/>
          <a:lstStyle/>
          <a:p>
            <a:r>
              <a:rPr lang="en-US" dirty="0" smtClean="0"/>
              <a:t>Patient’s confidentiality </a:t>
            </a:r>
            <a:r>
              <a:rPr lang="en-US" dirty="0"/>
              <a:t>is crucial aspect among care researcher’s </a:t>
            </a:r>
            <a:endParaRPr lang="en-US" dirty="0" smtClean="0"/>
          </a:p>
          <a:p>
            <a:r>
              <a:rPr lang="en-US" dirty="0" smtClean="0"/>
              <a:t>Privacy legislature should guide ethical decision making </a:t>
            </a:r>
          </a:p>
          <a:p>
            <a:r>
              <a:rPr lang="en-US" dirty="0" smtClean="0"/>
              <a:t>There some situation when patient consent is not necessary</a:t>
            </a:r>
          </a:p>
          <a:p>
            <a:r>
              <a:rPr lang="en-US" dirty="0" smtClean="0"/>
              <a:t>Justification is required in such situations </a:t>
            </a:r>
          </a:p>
          <a:p>
            <a:endParaRPr lang="en-US" dirty="0" smtClean="0"/>
          </a:p>
          <a:p>
            <a:pPr marL="0" indent="0">
              <a:buNone/>
            </a:pPr>
            <a:endParaRPr lang="en-US" dirty="0"/>
          </a:p>
        </p:txBody>
      </p:sp>
    </p:spTree>
    <p:extLst>
      <p:ext uri="{BB962C8B-B14F-4D97-AF65-F5344CB8AC3E}">
        <p14:creationId xmlns="" xmlns:p14="http://schemas.microsoft.com/office/powerpoint/2010/main" val="3898913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 Ethical Principles  </a:t>
            </a:r>
            <a:endParaRPr lang="en-US" dirty="0"/>
          </a:p>
        </p:txBody>
      </p:sp>
      <p:sp>
        <p:nvSpPr>
          <p:cNvPr id="3" name="Content Placeholder 2"/>
          <p:cNvSpPr>
            <a:spLocks noGrp="1"/>
          </p:cNvSpPr>
          <p:nvPr>
            <p:ph sz="quarter" idx="1"/>
          </p:nvPr>
        </p:nvSpPr>
        <p:spPr/>
        <p:txBody>
          <a:bodyPr/>
          <a:lstStyle/>
          <a:p>
            <a:r>
              <a:rPr lang="en-US" dirty="0" smtClean="0"/>
              <a:t>Attaining </a:t>
            </a:r>
            <a:r>
              <a:rPr lang="en-US" dirty="0"/>
              <a:t>informed consent is a vital part of ethics utilization in health care research </a:t>
            </a:r>
            <a:r>
              <a:rPr lang="en-US" dirty="0" smtClean="0"/>
              <a:t>practices</a:t>
            </a:r>
          </a:p>
          <a:p>
            <a:r>
              <a:rPr lang="en-US" dirty="0"/>
              <a:t>E</a:t>
            </a:r>
            <a:r>
              <a:rPr lang="en-US" dirty="0" smtClean="0"/>
              <a:t>thical </a:t>
            </a:r>
            <a:r>
              <a:rPr lang="en-US" dirty="0"/>
              <a:t>principles in health care research </a:t>
            </a:r>
            <a:r>
              <a:rPr lang="en-US" dirty="0" smtClean="0"/>
              <a:t>practice should always be emphasized </a:t>
            </a:r>
          </a:p>
          <a:p>
            <a:r>
              <a:rPr lang="en-US" dirty="0" smtClean="0"/>
              <a:t>All obstacles should be resolved using ethical decision making </a:t>
            </a:r>
            <a:endParaRPr lang="en-US" dirty="0"/>
          </a:p>
        </p:txBody>
      </p:sp>
    </p:spTree>
    <p:extLst>
      <p:ext uri="{BB962C8B-B14F-4D97-AF65-F5344CB8AC3E}">
        <p14:creationId xmlns="" xmlns:p14="http://schemas.microsoft.com/office/powerpoint/2010/main" val="4103179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sz="quarter" idx="1"/>
          </p:nvPr>
        </p:nvSpPr>
        <p:spPr/>
        <p:txBody>
          <a:bodyPr/>
          <a:lstStyle/>
          <a:p>
            <a:r>
              <a:rPr lang="en-US" dirty="0"/>
              <a:t>McGuire, A. L., &amp; Beskow, L. M. (2010). Informed consent in genomics and genetic research. </a:t>
            </a:r>
            <a:r>
              <a:rPr lang="en-US" i="1" dirty="0"/>
              <a:t>Annual review of genomics and human genetics</a:t>
            </a:r>
            <a:r>
              <a:rPr lang="en-US" dirty="0"/>
              <a:t>, </a:t>
            </a:r>
            <a:r>
              <a:rPr lang="en-US" i="1" dirty="0"/>
              <a:t>11</a:t>
            </a:r>
            <a:r>
              <a:rPr lang="en-US" dirty="0"/>
              <a:t>, 361-381.</a:t>
            </a:r>
          </a:p>
          <a:p>
            <a:pPr marL="0" indent="0">
              <a:buNone/>
            </a:pPr>
            <a:endParaRPr lang="en-US" dirty="0"/>
          </a:p>
        </p:txBody>
      </p:sp>
    </p:spTree>
    <p:extLst>
      <p:ext uri="{BB962C8B-B14F-4D97-AF65-F5344CB8AC3E}">
        <p14:creationId xmlns="" xmlns:p14="http://schemas.microsoft.com/office/powerpoint/2010/main" val="328751279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34</TotalTime>
  <Words>580</Words>
  <Application>Microsoft Office PowerPoint</Application>
  <PresentationFormat>Custom</PresentationFormat>
  <Paragraphs>24</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Civic</vt:lpstr>
      <vt:lpstr>Ethical Issues in Healthcare Practices  </vt:lpstr>
      <vt:lpstr>Legal consent considerations    </vt:lpstr>
      <vt:lpstr>Individual legislature considerations   </vt:lpstr>
      <vt:lpstr> Ethical Principles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ELOHIM</dc:creator>
  <cp:lastModifiedBy>ADM</cp:lastModifiedBy>
  <cp:revision>7</cp:revision>
  <dcterms:created xsi:type="dcterms:W3CDTF">2020-04-23T05:41:53Z</dcterms:created>
  <dcterms:modified xsi:type="dcterms:W3CDTF">2020-04-23T06:33:42Z</dcterms:modified>
</cp:coreProperties>
</file>